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6551" autoAdjust="0"/>
  </p:normalViewPr>
  <p:slideViewPr>
    <p:cSldViewPr>
      <p:cViewPr varScale="1">
        <p:scale>
          <a:sx n="112" d="100"/>
          <a:sy n="112" d="100"/>
        </p:scale>
        <p:origin x="2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C2A0-6EC6-4449-A0FB-9B16E5C86A22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456B-1CCA-4AB4-90CA-F5921F6958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844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13E959-F000-41E8-96A9-956FDEB7C9F7}" type="datetimeFigureOut">
              <a:rPr lang="id-ID" smtClean="0"/>
              <a:t>31/07/24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2A9750-AB4E-4F3A-8FE1-E6D23D095181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BERITA LAYAK PUBLISH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1473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Oleh  Tubagus M. Sadaruddin, S.E.,M.Si.</a:t>
            </a:r>
          </a:p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Kepala Bidang IKP Dinas Komunikasi dan Informatika Kota Pekalongan</a:t>
            </a:r>
          </a:p>
          <a:p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1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548680"/>
            <a:ext cx="7884864" cy="55774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D" b="1" dirty="0">
                <a:solidFill>
                  <a:schemeClr val="bg1"/>
                </a:solidFill>
              </a:rPr>
              <a:t>STRUKTUR PIRAMIDA TERBALIK</a:t>
            </a:r>
            <a:endParaRPr lang="id-ID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ID" b="1" dirty="0">
                <a:solidFill>
                  <a:schemeClr val="bg1"/>
                </a:solidFill>
              </a:rPr>
              <a:t>Lead</a:t>
            </a:r>
            <a:endParaRPr lang="id-ID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ID" b="1" dirty="0">
                <a:solidFill>
                  <a:schemeClr val="bg1"/>
                </a:solidFill>
              </a:rPr>
              <a:t>Di </a:t>
            </a:r>
            <a:r>
              <a:rPr lang="en-ID" b="1" dirty="0" err="1">
                <a:solidFill>
                  <a:schemeClr val="bg1"/>
                </a:solidFill>
              </a:rPr>
              <a:t>dalam</a:t>
            </a:r>
            <a:r>
              <a:rPr lang="en-ID" b="1" dirty="0">
                <a:solidFill>
                  <a:schemeClr val="bg1"/>
                </a:solidFill>
              </a:rPr>
              <a:t> lead </a:t>
            </a:r>
            <a:r>
              <a:rPr lang="en-ID" b="1" dirty="0" err="1">
                <a:solidFill>
                  <a:schemeClr val="bg1"/>
                </a:solidFill>
              </a:rPr>
              <a:t>terdapat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komponen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penting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berupa</a:t>
            </a:r>
            <a:r>
              <a:rPr lang="en-ID" b="1" dirty="0">
                <a:solidFill>
                  <a:schemeClr val="bg1"/>
                </a:solidFill>
              </a:rPr>
              <a:t> 5W 1H, lead </a:t>
            </a:r>
            <a:r>
              <a:rPr lang="en-ID" b="1" dirty="0" err="1">
                <a:solidFill>
                  <a:schemeClr val="bg1"/>
                </a:solidFill>
              </a:rPr>
              <a:t>menjelaskan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apa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siapa</a:t>
            </a:r>
            <a:r>
              <a:rPr lang="en-ID" b="1" dirty="0">
                <a:solidFill>
                  <a:schemeClr val="bg1"/>
                </a:solidFill>
              </a:rPr>
              <a:t>, di </a:t>
            </a:r>
            <a:r>
              <a:rPr lang="en-ID" b="1" dirty="0" err="1">
                <a:solidFill>
                  <a:schemeClr val="bg1"/>
                </a:solidFill>
              </a:rPr>
              <a:t>mana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kapan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mengapa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bagaimana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kejadian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berlangsung</a:t>
            </a:r>
            <a:r>
              <a:rPr lang="en-ID" b="1" dirty="0">
                <a:solidFill>
                  <a:schemeClr val="bg1"/>
                </a:solidFill>
              </a:rPr>
              <a:t>. </a:t>
            </a:r>
            <a:r>
              <a:rPr lang="en-ID" b="1" dirty="0" err="1">
                <a:solidFill>
                  <a:schemeClr val="bg1"/>
                </a:solidFill>
              </a:rPr>
              <a:t>Jadi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informasi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utama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ada</a:t>
            </a:r>
            <a:r>
              <a:rPr lang="en-ID" b="1" dirty="0">
                <a:solidFill>
                  <a:schemeClr val="bg1"/>
                </a:solidFill>
              </a:rPr>
              <a:t> di </a:t>
            </a:r>
            <a:r>
              <a:rPr lang="en-ID" b="1" dirty="0" err="1">
                <a:solidFill>
                  <a:schemeClr val="bg1"/>
                </a:solidFill>
              </a:rPr>
              <a:t>bagian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awal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cerita</a:t>
            </a:r>
            <a:r>
              <a:rPr lang="en-ID" b="1" dirty="0">
                <a:solidFill>
                  <a:schemeClr val="bg1"/>
                </a:solidFill>
              </a:rPr>
              <a:t>. </a:t>
            </a:r>
            <a:r>
              <a:rPr lang="en-ID" b="1" dirty="0" err="1">
                <a:solidFill>
                  <a:schemeClr val="bg1"/>
                </a:solidFill>
              </a:rPr>
              <a:t>Biasanya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terdiri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dari</a:t>
            </a:r>
            <a:r>
              <a:rPr lang="en-ID" b="1" dirty="0">
                <a:solidFill>
                  <a:schemeClr val="bg1"/>
                </a:solidFill>
              </a:rPr>
              <a:t> 1 </a:t>
            </a:r>
            <a:r>
              <a:rPr lang="en-ID" b="1" dirty="0" err="1">
                <a:solidFill>
                  <a:schemeClr val="bg1"/>
                </a:solidFill>
              </a:rPr>
              <a:t>hingga</a:t>
            </a:r>
            <a:r>
              <a:rPr lang="en-ID" b="1" dirty="0">
                <a:solidFill>
                  <a:schemeClr val="bg1"/>
                </a:solidFill>
              </a:rPr>
              <a:t> 2 </a:t>
            </a:r>
            <a:r>
              <a:rPr lang="en-ID" b="1" dirty="0" err="1">
                <a:solidFill>
                  <a:schemeClr val="bg1"/>
                </a:solidFill>
              </a:rPr>
              <a:t>paragraf</a:t>
            </a:r>
            <a:r>
              <a:rPr lang="en-ID" b="1" dirty="0">
                <a:solidFill>
                  <a:schemeClr val="bg1"/>
                </a:solidFill>
              </a:rPr>
              <a:t> tipis yang </a:t>
            </a:r>
            <a:r>
              <a:rPr lang="en-ID" b="1" dirty="0" err="1">
                <a:solidFill>
                  <a:schemeClr val="bg1"/>
                </a:solidFill>
              </a:rPr>
              <a:t>terdiri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dari</a:t>
            </a:r>
            <a:r>
              <a:rPr lang="en-ID" b="1" dirty="0">
                <a:solidFill>
                  <a:schemeClr val="bg1"/>
                </a:solidFill>
              </a:rPr>
              <a:t> 30 kata.</a:t>
            </a:r>
            <a:endParaRPr lang="id-ID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ID" b="1" dirty="0">
                <a:solidFill>
                  <a:schemeClr val="bg1"/>
                </a:solidFill>
              </a:rPr>
              <a:t>Body</a:t>
            </a:r>
            <a:endParaRPr lang="id-ID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ID" b="1" dirty="0">
                <a:solidFill>
                  <a:schemeClr val="bg1"/>
                </a:solidFill>
              </a:rPr>
              <a:t>Body yang </a:t>
            </a:r>
            <a:r>
              <a:rPr lang="en-ID" b="1" dirty="0" err="1">
                <a:solidFill>
                  <a:schemeClr val="bg1"/>
                </a:solidFill>
              </a:rPr>
              <a:t>berisi</a:t>
            </a:r>
            <a:r>
              <a:rPr lang="en-ID" b="1" dirty="0">
                <a:solidFill>
                  <a:schemeClr val="bg1"/>
                </a:solidFill>
              </a:rPr>
              <a:t> detail </a:t>
            </a:r>
            <a:r>
              <a:rPr lang="en-ID" b="1" dirty="0" err="1">
                <a:solidFill>
                  <a:schemeClr val="bg1"/>
                </a:solidFill>
              </a:rPr>
              <a:t>penting</a:t>
            </a:r>
            <a:r>
              <a:rPr lang="en-ID" b="1" dirty="0">
                <a:solidFill>
                  <a:schemeClr val="bg1"/>
                </a:solidFill>
              </a:rPr>
              <a:t>. </a:t>
            </a:r>
            <a:r>
              <a:rPr lang="en-ID" b="1" dirty="0" err="1">
                <a:solidFill>
                  <a:schemeClr val="bg1"/>
                </a:solidFill>
              </a:rPr>
              <a:t>Jadi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dalam</a:t>
            </a:r>
            <a:r>
              <a:rPr lang="en-ID" b="1" dirty="0">
                <a:solidFill>
                  <a:schemeClr val="bg1"/>
                </a:solidFill>
              </a:rPr>
              <a:t> body </a:t>
            </a:r>
            <a:r>
              <a:rPr lang="en-ID" b="1" dirty="0" err="1">
                <a:solidFill>
                  <a:schemeClr val="bg1"/>
                </a:solidFill>
              </a:rPr>
              <a:t>ada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penjelasan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lebih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lanjut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mengenai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unsur</a:t>
            </a:r>
            <a:r>
              <a:rPr lang="en-ID" b="1" dirty="0">
                <a:solidFill>
                  <a:schemeClr val="bg1"/>
                </a:solidFill>
              </a:rPr>
              <a:t> 5W+1H yang </a:t>
            </a:r>
            <a:r>
              <a:rPr lang="en-ID" b="1" dirty="0" err="1">
                <a:solidFill>
                  <a:schemeClr val="bg1"/>
                </a:solidFill>
              </a:rPr>
              <a:t>sudah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disebutkan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dalam</a:t>
            </a:r>
            <a:r>
              <a:rPr lang="en-ID" b="1" dirty="0">
                <a:solidFill>
                  <a:schemeClr val="bg1"/>
                </a:solidFill>
              </a:rPr>
              <a:t> lead </a:t>
            </a:r>
            <a:r>
              <a:rPr lang="en-ID" b="1" dirty="0" err="1">
                <a:solidFill>
                  <a:schemeClr val="bg1"/>
                </a:solidFill>
              </a:rPr>
              <a:t>atau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pembuka</a:t>
            </a:r>
            <a:r>
              <a:rPr lang="en-ID" b="1" dirty="0">
                <a:solidFill>
                  <a:schemeClr val="bg1"/>
                </a:solidFill>
              </a:rPr>
              <a:t>.</a:t>
            </a:r>
            <a:endParaRPr lang="id-ID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ID" b="1" dirty="0">
                <a:solidFill>
                  <a:schemeClr val="bg1"/>
                </a:solidFill>
              </a:rPr>
              <a:t>Tail</a:t>
            </a:r>
            <a:endParaRPr lang="id-ID" b="1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ID" b="1" dirty="0">
                <a:solidFill>
                  <a:schemeClr val="bg1"/>
                </a:solidFill>
              </a:rPr>
              <a:t>Tail </a:t>
            </a:r>
            <a:r>
              <a:rPr lang="en-ID" b="1" dirty="0" err="1">
                <a:solidFill>
                  <a:schemeClr val="bg1"/>
                </a:solidFill>
              </a:rPr>
              <a:t>atau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ekor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berita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merupakan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bagian</a:t>
            </a:r>
            <a:r>
              <a:rPr lang="en-ID" b="1" dirty="0">
                <a:solidFill>
                  <a:schemeClr val="bg1"/>
                </a:solidFill>
              </a:rPr>
              <a:t> yang </a:t>
            </a:r>
            <a:r>
              <a:rPr lang="en-ID" b="1" dirty="0" err="1">
                <a:solidFill>
                  <a:schemeClr val="bg1"/>
                </a:solidFill>
              </a:rPr>
              <a:t>berisi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informasi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tambahan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atau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pelengkap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dari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berita</a:t>
            </a:r>
            <a:r>
              <a:rPr lang="en-ID" b="1" dirty="0">
                <a:solidFill>
                  <a:schemeClr val="bg1"/>
                </a:solidFill>
              </a:rPr>
              <a:t>. </a:t>
            </a:r>
            <a:r>
              <a:rPr lang="en-ID" b="1" dirty="0" err="1">
                <a:solidFill>
                  <a:schemeClr val="bg1"/>
                </a:solidFill>
              </a:rPr>
              <a:t>Biasanya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jurnalis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menuliskan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penilaian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penulis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harapan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atau</a:t>
            </a:r>
            <a:r>
              <a:rPr lang="en-ID" b="1" dirty="0">
                <a:solidFill>
                  <a:schemeClr val="bg1"/>
                </a:solidFill>
              </a:rPr>
              <a:t> background </a:t>
            </a:r>
            <a:r>
              <a:rPr lang="en-ID" b="1" dirty="0" err="1">
                <a:solidFill>
                  <a:schemeClr val="bg1"/>
                </a:solidFill>
              </a:rPr>
              <a:t>informasi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sebelumnya</a:t>
            </a:r>
            <a:r>
              <a:rPr lang="en-ID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48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2527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/>
              <a:t>SELESAI</a:t>
            </a:r>
          </a:p>
        </p:txBody>
      </p:sp>
    </p:spTree>
    <p:extLst>
      <p:ext uri="{BB962C8B-B14F-4D97-AF65-F5344CB8AC3E}">
        <p14:creationId xmlns:p14="http://schemas.microsoft.com/office/powerpoint/2010/main" val="16582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09" y="0"/>
            <a:ext cx="10383178" cy="69194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3728" y="2564904"/>
            <a:ext cx="7685940" cy="3561259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1. Fakta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dirty="0">
                <a:solidFill>
                  <a:schemeClr val="bg1"/>
                </a:solidFill>
              </a:rPr>
              <a:t>Berita harus merupakan kejadian yang nyata terjadi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dirty="0">
                <a:solidFill>
                  <a:schemeClr val="bg1"/>
                </a:solidFill>
              </a:rPr>
              <a:t>Terdapat opini/pendapat narasumber yang menegaskan mengenai peristiwa tersebut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dirty="0">
                <a:solidFill>
                  <a:schemeClr val="bg1"/>
                </a:solidFill>
              </a:rPr>
              <a:t>Terdapat pernyataan yang menyatakan sumber berita tersebut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dirty="0">
                <a:solidFill>
                  <a:schemeClr val="bg1"/>
                </a:solidFill>
              </a:rPr>
              <a:t>Opini wartawan yang dicampuradukan dalam pemberitaan tidak bisa disebut fakta/karya jurnalistik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/>
              <a:t>Standar Minimal Sebuah Berita</a:t>
            </a:r>
          </a:p>
        </p:txBody>
      </p:sp>
    </p:spTree>
    <p:extLst>
      <p:ext uri="{BB962C8B-B14F-4D97-AF65-F5344CB8AC3E}">
        <p14:creationId xmlns:p14="http://schemas.microsoft.com/office/powerpoint/2010/main" val="101113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4149080"/>
            <a:ext cx="8136904" cy="252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5596" y="4166140"/>
            <a:ext cx="8064895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chemeClr val="tx1"/>
                </a:solidFill>
              </a:rPr>
              <a:t>2. Obyektif.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Sesuai dengan keadaan sebenarnya, tidak boleh dibumbui sehingga merugikan pihak yang diberitakan. Reporter/wartawan dituntut adil, jujur dan tidak memihak, apalagi tidak jujur secara yuridis merupakan sebuah "Pelanggaran Kode Etik Jurnalistik".</a:t>
            </a:r>
          </a:p>
        </p:txBody>
      </p:sp>
    </p:spTree>
    <p:extLst>
      <p:ext uri="{BB962C8B-B14F-4D97-AF65-F5344CB8AC3E}">
        <p14:creationId xmlns:p14="http://schemas.microsoft.com/office/powerpoint/2010/main" val="319351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3068960"/>
            <a:ext cx="7200800" cy="2880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3086947"/>
            <a:ext cx="7408333" cy="29137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3. Berimbang.</a:t>
            </a:r>
            <a:br>
              <a:rPr lang="id-ID" dirty="0">
                <a:solidFill>
                  <a:schemeClr val="bg1"/>
                </a:solidFill>
              </a:rPr>
            </a:br>
            <a:r>
              <a:rPr lang="id-ID" dirty="0">
                <a:solidFill>
                  <a:schemeClr val="bg1"/>
                </a:solidFill>
              </a:rPr>
              <a:t>Porsi sama, tidak memihak/tidak berat sebelah. Reporter harus mengabdi pada kebenaran ilmu atau kebenaran berita itu sendiri dan bukan mengabdi pada sumber berita (</a:t>
            </a:r>
            <a:r>
              <a:rPr lang="id-ID" b="1" i="1" dirty="0">
                <a:solidFill>
                  <a:schemeClr val="bg1"/>
                </a:solidFill>
              </a:rPr>
              <a:t>check, re-check and balance</a:t>
            </a:r>
            <a:r>
              <a:rPr lang="id-ID" dirty="0">
                <a:solidFill>
                  <a:schemeClr val="bg1"/>
                </a:solidFill>
              </a:rPr>
              <a:t>) yang perlu didukung dengan langkah konfirmasi dari pihak-pihak yang terkait dalam pemberitaan.</a:t>
            </a:r>
          </a:p>
        </p:txBody>
      </p:sp>
    </p:spTree>
    <p:extLst>
      <p:ext uri="{BB962C8B-B14F-4D97-AF65-F5344CB8AC3E}">
        <p14:creationId xmlns:p14="http://schemas.microsoft.com/office/powerpoint/2010/main" val="382957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600908"/>
            <a:ext cx="8064896" cy="3348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02436"/>
            <a:ext cx="8352928" cy="3418852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>
                <a:solidFill>
                  <a:schemeClr val="tx1"/>
                </a:solidFill>
              </a:rPr>
              <a:t>4. Lengkap.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Terkait dengan rumus umum penulisan berita yakni 5W+1H yakni:</a:t>
            </a:r>
          </a:p>
          <a:p>
            <a:pPr marL="0" indent="0">
              <a:buNone/>
            </a:pPr>
            <a:r>
              <a:rPr lang="id-ID" dirty="0">
                <a:solidFill>
                  <a:schemeClr val="tx1"/>
                </a:solidFill>
              </a:rPr>
              <a:t>(1) </a:t>
            </a:r>
            <a:r>
              <a:rPr lang="id-ID" b="1" dirty="0">
                <a:solidFill>
                  <a:schemeClr val="tx1"/>
                </a:solidFill>
              </a:rPr>
              <a:t>What</a:t>
            </a:r>
            <a:r>
              <a:rPr lang="id-ID" dirty="0">
                <a:solidFill>
                  <a:schemeClr val="tx1"/>
                </a:solidFill>
              </a:rPr>
              <a:t>: </a:t>
            </a:r>
            <a:r>
              <a:rPr lang="id-ID" i="1" dirty="0">
                <a:solidFill>
                  <a:schemeClr val="tx1"/>
                </a:solidFill>
              </a:rPr>
              <a:t>Peristiwa apa yang terjadi</a:t>
            </a:r>
            <a:r>
              <a:rPr lang="id-ID" dirty="0">
                <a:solidFill>
                  <a:schemeClr val="tx1"/>
                </a:solidFill>
              </a:rPr>
              <a:t> (</a:t>
            </a:r>
            <a:r>
              <a:rPr lang="id-ID" b="1" i="1" dirty="0">
                <a:solidFill>
                  <a:schemeClr val="tx1"/>
                </a:solidFill>
              </a:rPr>
              <a:t>unsur peristiwa</a:t>
            </a:r>
            <a:r>
              <a:rPr lang="id-ID" dirty="0">
                <a:solidFill>
                  <a:schemeClr val="tx1"/>
                </a:solidFill>
              </a:rPr>
              <a:t>)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(2) </a:t>
            </a:r>
            <a:r>
              <a:rPr lang="id-ID" b="1" dirty="0">
                <a:solidFill>
                  <a:schemeClr val="tx1"/>
                </a:solidFill>
              </a:rPr>
              <a:t>When</a:t>
            </a:r>
            <a:r>
              <a:rPr lang="id-ID" dirty="0">
                <a:solidFill>
                  <a:schemeClr val="tx1"/>
                </a:solidFill>
              </a:rPr>
              <a:t>: </a:t>
            </a:r>
            <a:r>
              <a:rPr lang="id-ID" i="1" dirty="0">
                <a:solidFill>
                  <a:schemeClr val="tx1"/>
                </a:solidFill>
              </a:rPr>
              <a:t>Kapan peristiwa terjadi</a:t>
            </a:r>
            <a:r>
              <a:rPr lang="id-ID" dirty="0">
                <a:solidFill>
                  <a:schemeClr val="tx1"/>
                </a:solidFill>
              </a:rPr>
              <a:t> (</a:t>
            </a:r>
            <a:r>
              <a:rPr lang="id-ID" b="1" i="1" dirty="0">
                <a:solidFill>
                  <a:schemeClr val="tx1"/>
                </a:solidFill>
              </a:rPr>
              <a:t>unsur waktu</a:t>
            </a:r>
            <a:r>
              <a:rPr lang="id-ID" dirty="0">
                <a:solidFill>
                  <a:schemeClr val="tx1"/>
                </a:solidFill>
              </a:rPr>
              <a:t>)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(3) </a:t>
            </a:r>
            <a:r>
              <a:rPr lang="id-ID" b="1" dirty="0">
                <a:solidFill>
                  <a:schemeClr val="tx1"/>
                </a:solidFill>
              </a:rPr>
              <a:t>Where</a:t>
            </a:r>
            <a:r>
              <a:rPr lang="id-ID" dirty="0">
                <a:solidFill>
                  <a:schemeClr val="tx1"/>
                </a:solidFill>
              </a:rPr>
              <a:t>: </a:t>
            </a:r>
            <a:r>
              <a:rPr lang="id-ID" i="1" dirty="0">
                <a:solidFill>
                  <a:schemeClr val="tx1"/>
                </a:solidFill>
              </a:rPr>
              <a:t>Dimana peristiwa terjadi</a:t>
            </a:r>
            <a:r>
              <a:rPr lang="id-ID" dirty="0">
                <a:solidFill>
                  <a:schemeClr val="tx1"/>
                </a:solidFill>
              </a:rPr>
              <a:t> (</a:t>
            </a:r>
            <a:r>
              <a:rPr lang="id-ID" b="1" i="1" dirty="0">
                <a:solidFill>
                  <a:schemeClr val="tx1"/>
                </a:solidFill>
              </a:rPr>
              <a:t>unsur tempat</a:t>
            </a:r>
            <a:r>
              <a:rPr lang="id-ID" dirty="0">
                <a:solidFill>
                  <a:schemeClr val="tx1"/>
                </a:solidFill>
              </a:rPr>
              <a:t>)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(4) </a:t>
            </a:r>
            <a:r>
              <a:rPr lang="id-ID" b="1" dirty="0">
                <a:solidFill>
                  <a:schemeClr val="tx1"/>
                </a:solidFill>
              </a:rPr>
              <a:t>Who</a:t>
            </a:r>
            <a:r>
              <a:rPr lang="id-ID" dirty="0">
                <a:solidFill>
                  <a:schemeClr val="tx1"/>
                </a:solidFill>
              </a:rPr>
              <a:t>: </a:t>
            </a:r>
            <a:r>
              <a:rPr lang="id-ID" i="1" dirty="0">
                <a:solidFill>
                  <a:schemeClr val="tx1"/>
                </a:solidFill>
              </a:rPr>
              <a:t>Siapa yang terlibat dalam kejadian</a:t>
            </a:r>
            <a:r>
              <a:rPr lang="id-ID" dirty="0">
                <a:solidFill>
                  <a:schemeClr val="tx1"/>
                </a:solidFill>
              </a:rPr>
              <a:t> (</a:t>
            </a:r>
            <a:r>
              <a:rPr lang="id-ID" b="1" i="1" dirty="0">
                <a:solidFill>
                  <a:schemeClr val="tx1"/>
                </a:solidFill>
              </a:rPr>
              <a:t>unsur orang/manusia</a:t>
            </a:r>
            <a:r>
              <a:rPr lang="id-ID" dirty="0">
                <a:solidFill>
                  <a:schemeClr val="tx1"/>
                </a:solidFill>
              </a:rPr>
              <a:t>)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(5) </a:t>
            </a:r>
            <a:r>
              <a:rPr lang="id-ID" b="1" dirty="0">
                <a:solidFill>
                  <a:schemeClr val="tx1"/>
                </a:solidFill>
              </a:rPr>
              <a:t>Why</a:t>
            </a:r>
            <a:r>
              <a:rPr lang="id-ID" dirty="0">
                <a:solidFill>
                  <a:schemeClr val="tx1"/>
                </a:solidFill>
              </a:rPr>
              <a:t>: </a:t>
            </a:r>
            <a:r>
              <a:rPr lang="id-ID" i="1" dirty="0">
                <a:solidFill>
                  <a:schemeClr val="tx1"/>
                </a:solidFill>
              </a:rPr>
              <a:t>Mengapa peristiwa terjadi</a:t>
            </a:r>
            <a:r>
              <a:rPr lang="id-ID" dirty="0">
                <a:solidFill>
                  <a:schemeClr val="tx1"/>
                </a:solidFill>
              </a:rPr>
              <a:t> (</a:t>
            </a:r>
            <a:r>
              <a:rPr lang="id-ID" b="1" i="1" dirty="0">
                <a:solidFill>
                  <a:schemeClr val="tx1"/>
                </a:solidFill>
              </a:rPr>
              <a:t>unsur latar belakang/sebab</a:t>
            </a:r>
            <a:r>
              <a:rPr lang="id-ID" dirty="0">
                <a:solidFill>
                  <a:schemeClr val="tx1"/>
                </a:solidFill>
              </a:rPr>
              <a:t>)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+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dirty="0">
                <a:solidFill>
                  <a:schemeClr val="tx1"/>
                </a:solidFill>
              </a:rPr>
              <a:t>(1) </a:t>
            </a:r>
            <a:r>
              <a:rPr lang="id-ID" b="1" dirty="0">
                <a:solidFill>
                  <a:schemeClr val="tx1"/>
                </a:solidFill>
              </a:rPr>
              <a:t>How</a:t>
            </a:r>
            <a:r>
              <a:rPr lang="id-ID" dirty="0">
                <a:solidFill>
                  <a:schemeClr val="tx1"/>
                </a:solidFill>
              </a:rPr>
              <a:t>: </a:t>
            </a:r>
            <a:r>
              <a:rPr lang="id-ID" i="1" dirty="0">
                <a:solidFill>
                  <a:schemeClr val="tx1"/>
                </a:solidFill>
              </a:rPr>
              <a:t>Bagaimana peristiwa terjadi</a:t>
            </a:r>
            <a:r>
              <a:rPr lang="id-ID" dirty="0">
                <a:solidFill>
                  <a:schemeClr val="tx1"/>
                </a:solidFill>
              </a:rPr>
              <a:t>. (</a:t>
            </a:r>
            <a:r>
              <a:rPr lang="id-ID" b="1" i="1" dirty="0">
                <a:solidFill>
                  <a:schemeClr val="tx1"/>
                </a:solidFill>
              </a:rPr>
              <a:t>unsur kronologis peristiwa</a:t>
            </a:r>
            <a:r>
              <a:rPr lang="id-ID" dirty="0">
                <a:solidFill>
                  <a:schemeClr val="tx1"/>
                </a:solidFill>
              </a:rPr>
              <a:t>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34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4509120"/>
            <a:ext cx="7992888" cy="1512168"/>
          </a:xfrm>
          <a:prstGeom prst="rect">
            <a:avLst/>
          </a:prstGeom>
          <a:solidFill>
            <a:srgbClr val="0070C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569" y="4447024"/>
            <a:ext cx="8064895" cy="1728192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Akurat.</a:t>
            </a:r>
            <a:b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Tepat, benar dan tidak terdapat kesalahan. Akurasi sangat berpengaruh pada penilaian kredibilitas media maupun reporter itu sendiri.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98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0072" y="1703397"/>
            <a:ext cx="3744415" cy="4353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Straight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Soft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Hard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Interpretative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Depth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Investigation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Features News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Editorial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id-ID" b="1" dirty="0">
                <a:solidFill>
                  <a:schemeClr val="bg1"/>
                </a:solidFill>
              </a:rPr>
              <a:t>Comprehensive News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/>
              <a:t>JENIS-JENIS BERITA</a:t>
            </a:r>
          </a:p>
        </p:txBody>
      </p:sp>
    </p:spTree>
    <p:extLst>
      <p:ext uri="{BB962C8B-B14F-4D97-AF65-F5344CB8AC3E}">
        <p14:creationId xmlns:p14="http://schemas.microsoft.com/office/powerpoint/2010/main" val="394948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420888"/>
            <a:ext cx="7408333" cy="3096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d-ID" sz="4200" b="1" dirty="0">
                <a:solidFill>
                  <a:schemeClr val="bg1"/>
                </a:solidFill>
              </a:rPr>
              <a:t>Pencarian Fakta</a:t>
            </a:r>
          </a:p>
          <a:p>
            <a:pPr marL="0" indent="0">
              <a:buNone/>
            </a:pPr>
            <a:r>
              <a:rPr lang="en-ID" sz="4200" b="1" dirty="0" err="1">
                <a:solidFill>
                  <a:schemeClr val="bg1"/>
                </a:solidFill>
              </a:rPr>
              <a:t>Pencarian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fakta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mengenai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suatu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peristiwa</a:t>
            </a:r>
            <a:r>
              <a:rPr lang="en-ID" sz="4200" b="1" dirty="0">
                <a:solidFill>
                  <a:schemeClr val="bg1"/>
                </a:solidFill>
              </a:rPr>
              <a:t> di </a:t>
            </a:r>
            <a:r>
              <a:rPr lang="en-ID" sz="4200" b="1" dirty="0" err="1">
                <a:solidFill>
                  <a:schemeClr val="bg1"/>
                </a:solidFill>
              </a:rPr>
              <a:t>mulai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dari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pemenuhan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unsur-unsur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berita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yaitu</a:t>
            </a:r>
            <a:r>
              <a:rPr lang="en-ID" sz="4200" b="1" dirty="0">
                <a:solidFill>
                  <a:schemeClr val="bg1"/>
                </a:solidFill>
              </a:rPr>
              <a:t> 5W + 1H. </a:t>
            </a:r>
            <a:r>
              <a:rPr lang="en-ID" sz="4200" b="1" dirty="0" err="1">
                <a:solidFill>
                  <a:schemeClr val="bg1"/>
                </a:solidFill>
              </a:rPr>
              <a:t>Pencarian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fakta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dapat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menggunakan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metode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seperti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observasi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wawancara</a:t>
            </a:r>
            <a:endParaRPr lang="id-ID" sz="4200" b="1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ID" sz="4200" b="1" dirty="0" err="1">
                <a:solidFill>
                  <a:schemeClr val="bg1"/>
                </a:solidFill>
              </a:rPr>
              <a:t>Apa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Itu</a:t>
            </a:r>
            <a:r>
              <a:rPr lang="en-ID" sz="4200" b="1" dirty="0">
                <a:solidFill>
                  <a:schemeClr val="bg1"/>
                </a:solidFill>
              </a:rPr>
              <a:t> 5W 1H?</a:t>
            </a:r>
            <a:endParaRPr lang="id-ID" sz="4200" b="1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ID" sz="4200" b="1" dirty="0" err="1">
                <a:solidFill>
                  <a:schemeClr val="bg1"/>
                </a:solidFill>
              </a:rPr>
              <a:t>Pada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dasarnya</a:t>
            </a:r>
            <a:r>
              <a:rPr lang="en-ID" sz="4200" b="1" dirty="0">
                <a:solidFill>
                  <a:schemeClr val="bg1"/>
                </a:solidFill>
              </a:rPr>
              <a:t>, </a:t>
            </a:r>
            <a:r>
              <a:rPr lang="en-ID" sz="4200" b="1" dirty="0" err="1">
                <a:solidFill>
                  <a:schemeClr val="bg1"/>
                </a:solidFill>
              </a:rPr>
              <a:t>definisi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dari</a:t>
            </a:r>
            <a:r>
              <a:rPr lang="en-ID" sz="4200" b="1" dirty="0">
                <a:solidFill>
                  <a:schemeClr val="bg1"/>
                </a:solidFill>
              </a:rPr>
              <a:t> 5W 1H </a:t>
            </a:r>
            <a:r>
              <a:rPr lang="en-ID" sz="4200" b="1" dirty="0" err="1">
                <a:solidFill>
                  <a:schemeClr val="bg1"/>
                </a:solidFill>
              </a:rPr>
              <a:t>ini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adalah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sebuah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panduan</a:t>
            </a:r>
            <a:r>
              <a:rPr lang="en-ID" sz="4200" b="1" dirty="0">
                <a:solidFill>
                  <a:schemeClr val="bg1"/>
                </a:solidFill>
              </a:rPr>
              <a:t> yang </a:t>
            </a:r>
            <a:r>
              <a:rPr lang="en-ID" sz="4200" b="1" dirty="0" err="1">
                <a:solidFill>
                  <a:schemeClr val="bg1"/>
                </a:solidFill>
              </a:rPr>
              <a:t>berisikan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pertanyaan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pertanyaan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untuk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menyusun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sebuah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teks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berita</a:t>
            </a:r>
            <a:r>
              <a:rPr lang="en-ID" sz="4200" b="1" dirty="0">
                <a:solidFill>
                  <a:schemeClr val="bg1"/>
                </a:solidFill>
              </a:rPr>
              <a:t>. Nah, </a:t>
            </a:r>
            <a:r>
              <a:rPr lang="en-ID" sz="4200" b="1" dirty="0" err="1">
                <a:solidFill>
                  <a:schemeClr val="bg1"/>
                </a:solidFill>
              </a:rPr>
              <a:t>pertanyaan-pertanyaan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tersebut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akan</a:t>
            </a:r>
            <a:r>
              <a:rPr lang="en-ID" sz="4200" b="1" dirty="0">
                <a:solidFill>
                  <a:schemeClr val="bg1"/>
                </a:solidFill>
              </a:rPr>
              <a:t> “</a:t>
            </a:r>
            <a:r>
              <a:rPr lang="en-ID" sz="4200" b="1" dirty="0" err="1">
                <a:solidFill>
                  <a:schemeClr val="bg1"/>
                </a:solidFill>
              </a:rPr>
              <a:t>dijawab</a:t>
            </a:r>
            <a:r>
              <a:rPr lang="en-ID" sz="4200" b="1" dirty="0">
                <a:solidFill>
                  <a:schemeClr val="bg1"/>
                </a:solidFill>
              </a:rPr>
              <a:t>” </a:t>
            </a:r>
            <a:r>
              <a:rPr lang="en-ID" sz="4200" b="1" dirty="0" err="1">
                <a:solidFill>
                  <a:schemeClr val="bg1"/>
                </a:solidFill>
              </a:rPr>
              <a:t>sendiri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oleh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penyusun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teks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berita</a:t>
            </a:r>
            <a:r>
              <a:rPr lang="en-ID" sz="4200" b="1" dirty="0">
                <a:solidFill>
                  <a:schemeClr val="bg1"/>
                </a:solidFill>
              </a:rPr>
              <a:t>. </a:t>
            </a:r>
            <a:r>
              <a:rPr lang="en-ID" sz="4200" b="1" dirty="0" err="1">
                <a:solidFill>
                  <a:schemeClr val="bg1"/>
                </a:solidFill>
              </a:rPr>
              <a:t>Melalui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jawaban-jawaban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itulah</a:t>
            </a:r>
            <a:r>
              <a:rPr lang="en-ID" sz="4200" b="1" dirty="0">
                <a:solidFill>
                  <a:schemeClr val="bg1"/>
                </a:solidFill>
              </a:rPr>
              <a:t>, </a:t>
            </a:r>
            <a:r>
              <a:rPr lang="en-ID" sz="4200" b="1" dirty="0" err="1">
                <a:solidFill>
                  <a:schemeClr val="bg1"/>
                </a:solidFill>
              </a:rPr>
              <a:t>informasi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akan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teks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berita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akan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tersusun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kemudian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disempurnakan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sesuai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dengan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struktur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dan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kaidah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kebahasaannya</a:t>
            </a:r>
            <a:r>
              <a:rPr lang="en-ID" sz="4200" b="1" dirty="0">
                <a:solidFill>
                  <a:schemeClr val="bg1"/>
                </a:solidFill>
              </a:rPr>
              <a:t>. </a:t>
            </a:r>
            <a:r>
              <a:rPr lang="en-ID" sz="4200" b="1" dirty="0" err="1">
                <a:solidFill>
                  <a:schemeClr val="bg1"/>
                </a:solidFill>
              </a:rPr>
              <a:t>Pada</a:t>
            </a:r>
            <a:r>
              <a:rPr lang="en-ID" sz="4200" b="1" dirty="0">
                <a:solidFill>
                  <a:schemeClr val="bg1"/>
                </a:solidFill>
              </a:rPr>
              <a:t> 5W 1H </a:t>
            </a:r>
            <a:r>
              <a:rPr lang="en-ID" sz="4200" b="1" dirty="0" err="1">
                <a:solidFill>
                  <a:schemeClr val="bg1"/>
                </a:solidFill>
              </a:rPr>
              <a:t>ini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terdapat</a:t>
            </a:r>
            <a:r>
              <a:rPr lang="en-ID" sz="4200" b="1" dirty="0">
                <a:solidFill>
                  <a:schemeClr val="bg1"/>
                </a:solidFill>
              </a:rPr>
              <a:t> 6 </a:t>
            </a:r>
            <a:r>
              <a:rPr lang="en-ID" sz="4200" b="1" dirty="0" err="1">
                <a:solidFill>
                  <a:schemeClr val="bg1"/>
                </a:solidFill>
              </a:rPr>
              <a:t>unsur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yakni</a:t>
            </a:r>
            <a:r>
              <a:rPr lang="en-ID" sz="4200" b="1" dirty="0">
                <a:solidFill>
                  <a:schemeClr val="bg1"/>
                </a:solidFill>
              </a:rPr>
              <a:t> </a:t>
            </a:r>
            <a:r>
              <a:rPr lang="en-ID" sz="4200" b="1" dirty="0" err="1">
                <a:solidFill>
                  <a:schemeClr val="bg1"/>
                </a:solidFill>
              </a:rPr>
              <a:t>berupa</a:t>
            </a:r>
            <a:r>
              <a:rPr lang="en-ID" sz="4200" b="1" dirty="0">
                <a:solidFill>
                  <a:schemeClr val="bg1"/>
                </a:solidFill>
              </a:rPr>
              <a:t>:  </a:t>
            </a:r>
            <a:r>
              <a:rPr lang="en-ID" sz="4200" b="1" i="1" dirty="0">
                <a:solidFill>
                  <a:schemeClr val="bg1"/>
                </a:solidFill>
              </a:rPr>
              <a:t>What </a:t>
            </a:r>
            <a:r>
              <a:rPr lang="en-ID" sz="4200" b="1" dirty="0">
                <a:solidFill>
                  <a:schemeClr val="bg1"/>
                </a:solidFill>
              </a:rPr>
              <a:t>(</a:t>
            </a:r>
            <a:r>
              <a:rPr lang="en-ID" sz="4200" b="1" dirty="0" err="1">
                <a:solidFill>
                  <a:schemeClr val="bg1"/>
                </a:solidFill>
              </a:rPr>
              <a:t>Apa</a:t>
            </a:r>
            <a:r>
              <a:rPr lang="en-ID" sz="4200" b="1" dirty="0">
                <a:solidFill>
                  <a:schemeClr val="bg1"/>
                </a:solidFill>
              </a:rPr>
              <a:t>),  </a:t>
            </a:r>
            <a:r>
              <a:rPr lang="en-ID" sz="4200" b="1" i="1" dirty="0">
                <a:solidFill>
                  <a:schemeClr val="bg1"/>
                </a:solidFill>
              </a:rPr>
              <a:t>Who </a:t>
            </a:r>
            <a:r>
              <a:rPr lang="en-ID" sz="4200" b="1" dirty="0">
                <a:solidFill>
                  <a:schemeClr val="bg1"/>
                </a:solidFill>
              </a:rPr>
              <a:t>(</a:t>
            </a:r>
            <a:r>
              <a:rPr lang="en-ID" sz="4200" b="1" dirty="0" err="1">
                <a:solidFill>
                  <a:schemeClr val="bg1"/>
                </a:solidFill>
              </a:rPr>
              <a:t>Siapa</a:t>
            </a:r>
            <a:r>
              <a:rPr lang="en-ID" sz="4200" b="1" dirty="0">
                <a:solidFill>
                  <a:schemeClr val="bg1"/>
                </a:solidFill>
              </a:rPr>
              <a:t>),  </a:t>
            </a:r>
            <a:r>
              <a:rPr lang="en-ID" sz="4200" b="1" i="1" dirty="0">
                <a:solidFill>
                  <a:schemeClr val="bg1"/>
                </a:solidFill>
              </a:rPr>
              <a:t>Where </a:t>
            </a:r>
            <a:r>
              <a:rPr lang="en-ID" sz="4200" b="1" dirty="0">
                <a:solidFill>
                  <a:schemeClr val="bg1"/>
                </a:solidFill>
              </a:rPr>
              <a:t>(</a:t>
            </a:r>
            <a:r>
              <a:rPr lang="en-ID" sz="4200" b="1" dirty="0" err="1">
                <a:solidFill>
                  <a:schemeClr val="bg1"/>
                </a:solidFill>
              </a:rPr>
              <a:t>Dimana</a:t>
            </a:r>
            <a:r>
              <a:rPr lang="en-ID" sz="4200" b="1" dirty="0">
                <a:solidFill>
                  <a:schemeClr val="bg1"/>
                </a:solidFill>
              </a:rPr>
              <a:t>),  </a:t>
            </a:r>
            <a:r>
              <a:rPr lang="en-ID" sz="4200" b="1" i="1" dirty="0">
                <a:solidFill>
                  <a:schemeClr val="bg1"/>
                </a:solidFill>
              </a:rPr>
              <a:t>When </a:t>
            </a:r>
            <a:r>
              <a:rPr lang="en-ID" sz="4200" b="1" dirty="0">
                <a:solidFill>
                  <a:schemeClr val="bg1"/>
                </a:solidFill>
              </a:rPr>
              <a:t>(</a:t>
            </a:r>
            <a:r>
              <a:rPr lang="en-ID" sz="4200" b="1" dirty="0" err="1">
                <a:solidFill>
                  <a:schemeClr val="bg1"/>
                </a:solidFill>
              </a:rPr>
              <a:t>Kapan</a:t>
            </a:r>
            <a:r>
              <a:rPr lang="en-ID" sz="4200" b="1" dirty="0">
                <a:solidFill>
                  <a:schemeClr val="bg1"/>
                </a:solidFill>
              </a:rPr>
              <a:t>),  </a:t>
            </a:r>
            <a:r>
              <a:rPr lang="en-ID" sz="4200" b="1" i="1" dirty="0">
                <a:solidFill>
                  <a:schemeClr val="bg1"/>
                </a:solidFill>
              </a:rPr>
              <a:t>Why </a:t>
            </a:r>
            <a:r>
              <a:rPr lang="en-ID" sz="4200" b="1" dirty="0">
                <a:solidFill>
                  <a:schemeClr val="bg1"/>
                </a:solidFill>
              </a:rPr>
              <a:t>(</a:t>
            </a:r>
            <a:r>
              <a:rPr lang="en-ID" sz="4200" b="1" dirty="0" err="1">
                <a:solidFill>
                  <a:schemeClr val="bg1"/>
                </a:solidFill>
              </a:rPr>
              <a:t>Mengapa</a:t>
            </a:r>
            <a:r>
              <a:rPr lang="en-ID" sz="4200" b="1" dirty="0">
                <a:solidFill>
                  <a:schemeClr val="bg1"/>
                </a:solidFill>
              </a:rPr>
              <a:t>), </a:t>
            </a:r>
            <a:r>
              <a:rPr lang="en-ID" sz="4200" b="1" dirty="0" err="1">
                <a:solidFill>
                  <a:schemeClr val="bg1"/>
                </a:solidFill>
              </a:rPr>
              <a:t>dan</a:t>
            </a:r>
            <a:r>
              <a:rPr lang="en-ID" sz="4200" b="1" dirty="0">
                <a:solidFill>
                  <a:schemeClr val="bg1"/>
                </a:solidFill>
              </a:rPr>
              <a:t>  </a:t>
            </a:r>
            <a:r>
              <a:rPr lang="en-ID" sz="4200" b="1" i="1" dirty="0">
                <a:solidFill>
                  <a:schemeClr val="bg1"/>
                </a:solidFill>
              </a:rPr>
              <a:t>How </a:t>
            </a:r>
            <a:r>
              <a:rPr lang="en-ID" sz="4200" b="1" dirty="0">
                <a:solidFill>
                  <a:schemeClr val="bg1"/>
                </a:solidFill>
              </a:rPr>
              <a:t>(</a:t>
            </a:r>
            <a:r>
              <a:rPr lang="en-ID" sz="4200" b="1" dirty="0" err="1">
                <a:solidFill>
                  <a:schemeClr val="bg1"/>
                </a:solidFill>
              </a:rPr>
              <a:t>Bagaimana</a:t>
            </a:r>
            <a:r>
              <a:rPr lang="en-ID" sz="4200" b="1" dirty="0">
                <a:solidFill>
                  <a:schemeClr val="bg1"/>
                </a:solidFill>
              </a:rPr>
              <a:t>).</a:t>
            </a:r>
            <a:r>
              <a:rPr lang="en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d-ID" b="1" dirty="0">
              <a:solidFill>
                <a:srgbClr val="00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/>
              <a:t>Teknik Penulisan Berita</a:t>
            </a:r>
          </a:p>
        </p:txBody>
      </p:sp>
    </p:spTree>
    <p:extLst>
      <p:ext uri="{BB962C8B-B14F-4D97-AF65-F5344CB8AC3E}">
        <p14:creationId xmlns:p14="http://schemas.microsoft.com/office/powerpoint/2010/main" val="190738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TAHAP PENULISAN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56184"/>
            <a:ext cx="8568952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1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556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Candara</vt:lpstr>
      <vt:lpstr>Symbol</vt:lpstr>
      <vt:lpstr>Wingdings</vt:lpstr>
      <vt:lpstr>Waveform</vt:lpstr>
      <vt:lpstr>BERITA LAYAK PUBLISH</vt:lpstr>
      <vt:lpstr>Standar Minimal Sebuah Berita</vt:lpstr>
      <vt:lpstr>PowerPoint Presentation</vt:lpstr>
      <vt:lpstr>PowerPoint Presentation</vt:lpstr>
      <vt:lpstr>PowerPoint Presentation</vt:lpstr>
      <vt:lpstr>PowerPoint Presentation</vt:lpstr>
      <vt:lpstr>JENIS-JENIS BERITA</vt:lpstr>
      <vt:lpstr>Teknik Penulisan Berita</vt:lpstr>
      <vt:lpstr>TAHAP PENULISAN</vt:lpstr>
      <vt:lpstr>PowerPoint Presentation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BERITA LAYAK PUBLISH</dc:title>
  <dc:creator>user</dc:creator>
  <cp:lastModifiedBy>Didi Mugitriman</cp:lastModifiedBy>
  <cp:revision>12</cp:revision>
  <cp:lastPrinted>2024-04-23T02:28:57Z</cp:lastPrinted>
  <dcterms:created xsi:type="dcterms:W3CDTF">2024-04-23T01:09:55Z</dcterms:created>
  <dcterms:modified xsi:type="dcterms:W3CDTF">2024-07-31T04:29:31Z</dcterms:modified>
</cp:coreProperties>
</file>